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7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86395"/>
  </p:normalViewPr>
  <p:slideViewPr>
    <p:cSldViewPr snapToGrid="0" snapToObjects="1">
      <p:cViewPr varScale="1">
        <p:scale>
          <a:sx n="109" d="100"/>
          <a:sy n="109" d="100"/>
        </p:scale>
        <p:origin x="216" y="200"/>
      </p:cViewPr>
      <p:guideLst/>
    </p:cSldViewPr>
  </p:slideViewPr>
  <p:outlineViewPr>
    <p:cViewPr>
      <p:scale>
        <a:sx n="33" d="100"/>
        <a:sy n="33" d="100"/>
      </p:scale>
      <p:origin x="0" y="0"/>
    </p:cViewPr>
  </p:outlineViewPr>
  <p:notesTextViewPr>
    <p:cViewPr>
      <p:scale>
        <a:sx n="1" d="1"/>
        <a:sy n="1" d="1"/>
      </p:scale>
      <p:origin x="0" y="-32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2448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en-US"/>
          </a:p>
        </p:txBody>
      </p:sp>
    </p:spTree>
    <p:extLst>
      <p:ext uri="{BB962C8B-B14F-4D97-AF65-F5344CB8AC3E}">
        <p14:creationId xmlns:p14="http://schemas.microsoft.com/office/powerpoint/2010/main" val="1163978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3.
Une explication peut être utile, mais elle n’est pas une preuve. La bonne pratique est de demander comment vérifier de manière externe : sources, tests, contre‑exemples.
On attend aussi que le système indique ses limites et ses incertitudes, au lieu d’un ton certain.
Un gabarit simple est : ce que je sais, ce que je ne sais pas, ce qui est incertain, et comment vérifier.
L’objectif est de réduire la sur‑confiance et les erreurs.
Passons au Module 4 : red teaming en cadre sûr et sécurité opérationnelle.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4.
Le red teaming, ici, consiste à tester les garde‑fous : refus, prudence, respect de la vie privée — sans demander de détails opérationnels nuisibles.
On utilise des formulations génériques, et on reste dans un cadre sûr et légitime.
On définit une charte : objectif, portée, règles, limites, et procédure d’escalade.
En cas d’incident : on stoppe, on capture la sortie, on classe, on mitige, et on enregistre la trace.
Passons au Module 5 : gouvernance et registres, direction et contrôle.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5.
La gouvernance est un garde‑fou central : l’organisme doit superviser ses activités, et conserver des registres proportionnés.
Les registres minimaux incluent : procès‑verbaux et résolutions, historique de versions, journal public des activités, et dépenses liées au programme.
Les conflits d’intérêts doivent être déclarés; la personne concernée se retire si nécessaire; et la trace est conservée.
Les décisions du CA sont prises avec quorum et vote, consignées au procès‑verbal; un extrait certifié conforme peut être signé par le président de séance et le secrétaire de séance.
Nous ajoutons maintenant un module optionnel : ASI / IA avancée, traité de façon neutre et méthodologique.</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6 — introduction.
Ce module optionnel traite de l’IA avancée, parfois appelée ASI. Il est éducatif, neutre et méthodologique : il ne vise pas à prédire l’avenir ni à promouvoir une idéologie.
La distinction centrale est capacité versus déploiement. Une capacité en laboratoire n’implique pas automatiquement un impact réel; l’impact dépend des outils, permissions, politiques d’accès, supervision et gouvernance.
Sur l’ASI, plusieurs éléments sont incertains : calendrier, vitesse, diffusion, degré d’autonomie, et qualité de la gouvernance.
Donc, on raisonne par scénarios, et on propose des garde‑fous prudents et proportionnés.
Sur la diapositive suivante, nous voyons la grille d’analyse et les scénarios.</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6 — méthode.
Pour raisonner sans prédire, on utilise des scénarios : par exemple une matrice diffusion concentrée ou distribuée, et gouvernance forte ou faible. Les risques et garde‑fous diffèrent selon les scénarios.
Ensuite, on applique une grille simple à toute affirmation : d’abord le claim formulé précisément, puis les preuves, les hypothèses implicites, les incertitudes, les risques plausibles, et enfin des garde‑fous prudents et proportionnés.
Le module complet propose aussi un exercice : rédiger une note de prudence pour un atelier public, avec critères et garde‑fous.
Passons maintenant aux ressources gratuites et à la transparence.</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Ressources gratuites.
Le programme complet, modules 0 à 6, est disponible gratuitement sur le site : exercices, quiz, corrigés, journal public et historique de versions.
Les documents de gouvernance — directive et résolution — sont publiés, afin de démontrer la direction et le contrôle exercés par l’organisme sur ce programme éducatif.
Les séances publiques incluent dates, liens et supports.
Conclusion : quiz final et prochaines étapes.</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Conclusion.
Nous terminons par un quiz final, pour vérifier la compréhension, puis un corrigé.
Ensuite, un plan simple : dans les 48 heures, relire les modules 0 et 1; dans 7 jours, refaire un exercice et comparer au corrigé; dans 30 jours, suivre une séance publique ou compléter un module avancé, par exemple l’ASI optionnelle.
Rappel de sécurité : pas d’informations personnelles dans le chat, et pas de demandes nuisibles.
Merci d’avoir participé. Toutes les ressources gratuites sont sur le site de la Fondation.</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Bonjour et bienvenue à ce webinaire éducatif public : « Littératie en sécurité de l’IA ».
Je suis Vincent Boucher, et je coanime cette séance avec Stéphanie Tessier, au nom de la Fondation Intelligence / Intelligence Foundation, organisme de bienfaisance enregistré au Canada (NE/BN : 855938502 RR0001).
Merci d’être ici. Cette séance est gratuite et offerte au public. Elle est strictement non commerciale : </a:t>
            </a:r>
            <a:r>
              <a:rPr lang="en-US" dirty="0" err="1"/>
              <a:t>aucune</a:t>
            </a:r>
            <a:r>
              <a:rPr lang="en-US" dirty="0"/>
              <a:t> </a:t>
            </a:r>
            <a:r>
              <a:rPr lang="en-US" dirty="0" err="1"/>
              <a:t>monétisation</a:t>
            </a:r>
            <a:r>
              <a:rPr lang="en-US" dirty="0"/>
              <a:t> par la </a:t>
            </a:r>
            <a:r>
              <a:rPr lang="en-US"/>
              <a:t>Fondation, </a:t>
            </a:r>
            <a:r>
              <a:rPr lang="en-US" dirty="0"/>
              <a:t>aucune vente, aucune sollicitation commerciale, et aucun avantage privé.
Notre objectif est de vous donner des outils concrets pour comprendre les limites des systèmes d’IA, réduire les risques, et utiliser l’IA de manière prudente et responsable, dans l’intérêt public.
Nous suivrons une structure pédagogique claire : objectifs, contenu, exercices, auto‑évaluations, puis corrigés.
Rappel : ce contenu est fourni à des fins éducatives; il ne constitue pas un avis juridique, médical, financier ou professionnel. Merci aussi de ne pas partager d’informations personnelles dans le chat.
Commençons par la mission de la Fondation et le cadre non commercial du programme.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Mission et cadre.
La Fondation Intelligence a pour objet de sensibiliser, inspirer, former et supporter le public, dans l’intérêt général, sans intention de gain pécuniaire pour ses membres.
Ce webinaire et le programme en ligne sont gratuits et accessibles au public. Ils sont strictement non commerciaux : </a:t>
            </a:r>
            <a:r>
              <a:rPr lang="en-US" dirty="0" err="1"/>
              <a:t>aucune</a:t>
            </a:r>
            <a:r>
              <a:rPr lang="en-US" dirty="0"/>
              <a:t> </a:t>
            </a:r>
            <a:r>
              <a:rPr lang="en-US" dirty="0" err="1"/>
              <a:t>monétisation</a:t>
            </a:r>
            <a:r>
              <a:rPr lang="en-US" dirty="0"/>
              <a:t> par la </a:t>
            </a:r>
            <a:r>
              <a:rPr lang="en-US" dirty="0" err="1"/>
              <a:t>Fondation</a:t>
            </a:r>
            <a:r>
              <a:rPr lang="en-US" dirty="0"/>
              <a:t>, aucune vente, aucune sollicitation commerciale, et aucun avantage privé.
Enfin, point important de sécurité : nous ne fournissons pas d’instructions nuisibles ou illégales. Lorsque nous parlons de demandes à risque, c’est pour apprendre à les identifier, à les refuser correctement, et à proposer des alternatives légitimes.
Passons aux objectifs d’apprentissage.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Objectifs d’apprentissage.
À l’issue de la séance, vous saurez définir des notions clés de sécurité de l’IA — comme l’hallucination, le biais, l’incertitude et la robustesse — et reconnaître des risques typiques.
Vous saurez appliquer une méthode simple d’évaluation : objectif, scénarios, critères, décision.
Vous saurez aussi choisir des garde‑fous pratiques : vérification, limites d’usage, supervision humaine et trace documentaire.
Enfin, vous comprendrez l’intérêt et les limites de l’interprétabilité, du red teaming en cadre sûr, et le rôle central de la gouvernance et des registres.
Voyons la structure pédagogique du programme.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Structure du programme.
Chaque module suit la même structure : objectifs, contenu progressif, exercice, quiz, puis corrigé. Cela permet une instruction reproductible, et pas seulement de l’information.
Le programme est accompagné d’une traçabilité : un journal public et un historique de versions, afin de démontrer la continuité et l’évolution du contenu.
Enfin, des séances publiques sont organisées, avec replay et supports publiés.
Commençons avec le Module 0 : la méthode d’évaluation en 4 étapes.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0.
La méthode en quatre étapes est simple. D’abord, préciser l’objectif : ce que l’on veut obtenir, et ce que l’on ne veut pas.
Ensuite, définir des scénarios : un cas normal, et au moins un cas difficile, pour tester la robustesse.
Puis, choisir des critères explicites : exactitude, prudence, transparence, respect de la vie privée, et sécurité.
Enfin, prendre une décision : acceptable, acceptable avec garde‑fous, ou non acceptable.
Passons maintenant aux fondamentaux : limites et risques.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1.
Premier point : les systèmes d’IA peuvent halluciner, être biaisés, et présenter une incertitude non signalée. Ils peuvent aussi être fragiles à de petites variations de contexte.
Règle clé : une réponse convaincante n’est pas une preuve.
Les risques typiques sont informationnels, de sécurité, de vie privée, et des dérives d’usage, notamment l’automatisation non supervisée.
Les garde‑fous pratiques incluent la vérification, les limites d’usage, la supervision humaine, et une trace ou journalisation.
Nous allons faire un exercice guidé : comment refuser une demande dangereuse et proposer des alternatives légitimes.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Exercice guidé.
Lorsqu’une demande est dangereuse ou illégale, la bonne pratique est un refus clair et sans ambiguïté.
On explique brièvement, de façon neutre, que l’on ne peut pas aider pour ce type de demande, en rappelant la sécurité ou la légalité.
On propose ensuite des alternatives légitimes : récupération de compte, signalement, pratiques de cybersécurité défensive, prévention.
On garde un ton respectueux, et on évite toute collecte d’informations personnelles.
Passons au Module 2 : évaluation et audit, avec la notion de trace.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2.
Un audit simple consiste à documenter ce que l’on a testé : objectif, scénarios, critères, résultats, et décision.
La trace minimale peut être très légère : une date, le scénario, la sortie observée, une note, la décision, et les garde‑fous associés.
On peut classer : vert, orange, rouge, selon le risque.
L’objectif est de réduire les surprises et de renforcer la prudence et la qualité.
Passons au Module 3 : interprétabilité — explications versus preuves.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0000" y="720000"/>
            <a:ext cx="11112000" cy="5418000"/>
          </a:xfrm>
          <a:prstGeom prst="rect">
            <a:avLst/>
          </a:prstGeom>
          <a:noFill/>
        </p:spPr>
        <p:txBody>
          <a:bodyPr wrap="square" anchor="ctr">
            <a:spAutoFit/>
          </a:bodyPr>
          <a:lstStyle/>
          <a:p>
            <a:pPr algn="ctr"/>
            <a:r>
              <a:rPr sz="4400" b="1"/>
              <a:t>FONDATION INTELLIGENCE</a:t>
            </a:r>
          </a:p>
          <a:p>
            <a:pPr algn="ctr"/>
            <a:r>
              <a:rPr sz="2800" b="1"/>
              <a:t>Webinaire éducatif public gratuit — non commercial</a:t>
            </a:r>
          </a:p>
          <a:p>
            <a:pPr algn="ctr"/>
            <a:r>
              <a:rPr sz="2200"/>
              <a:t>Produit et diffusé directement par la Fondation • Quiz : fondationintelligence.github.io</a:t>
            </a:r>
          </a:p>
          <a:p>
            <a:pPr algn="ctr"/>
            <a:r>
              <a:rPr sz="1600" i="1"/>
              <a:t>NE : 85593 8502 RR0001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Module 3 — Interprétabilité : explications vs preuves</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Explication ≠ preuve : demander vérification externe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Indiquer incertitudes et limites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Gabarit : ce que je sais / ne sais pas / comment vérifier</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Objectif : réduire sur‑confiance et erreurs</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9</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Module 4 — Red teaming (cadre sûr) &amp; opérations</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Tester les garde‑fous (refus, prudence, vie privée) — pas “attaquer”</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Formulations génériques; pas de détails opérationnels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Charte de test : objectif, portée, règles, limites, escalade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Incident : STOP → CAPTURE → CLASSIFY → MITIGATE → RECORD</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10</a:t>
            </a:r>
            <a:endParaRPr lang="en-US"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Module 5 — Gouvernance &amp; registres (D&amp;C)</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Direction &amp; contrôle : l’organisme supervise ses activités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Registres minimaux : PV/résolutions, versions, journal public, dépenses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Conflits d’intérêts : déclarer → retrait si nécessaire → trace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Décisions : quorum + vote + procès‑verbal (extrait certifié conforme)</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11</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Module 6 (optionnel) — ASI / IA avancée (cadre)</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Prospective neutre et méthodologique (pas une prédiction)</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Distinction centrale : capacité vs déploiement (outils, permissions, supervision)</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Incertitudes : calendrier, diffusion, autonomie, gouvernance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But : scénarios + prudence + garde‑fous proportionnés</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12</a:t>
            </a:r>
            <a:endParaRPr lang="en-US" sz="10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Module 6 (optionnel) — ASI : scénarios &amp; grille</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Matrice 2×2 : diffusion (concentrée/distribuée) × gouvernance (forte/faible)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Grille : claim → preuves → hypothèses → incertitudes → risques → garde‑fous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Exercice : note de prudence pour un atelier public (bibliothèque)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Module complet (exercice + quiz + corrigé) : disponible sur le site</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13</a:t>
            </a:r>
            <a:endParaRPr lang="en-US" sz="10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Ressources gratuites &amp; transparence</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Programme complet (modules 0–6) : fondationintelligence.github.io</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Exercices, quiz, corrigés, journal et historique de versions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Documents de gouvernance (PDF) : directive + résolution</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Séances publiques : dates, liens, supports publiés</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14</a:t>
            </a:r>
            <a:endParaRPr lang="en-US" sz="10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Conclusion — Quiz final &amp; prochaines étapes</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Quiz final : vérifier la compréhension (puis corrigé)</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Plan 48h / 7 jours / 30 jours pour progresser</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Rappel sécurité : pas d’infos personnelles; pas d’instructions nuisibles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Merci — ressources gratuites sur le site</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15</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822960" y="1188720"/>
            <a:ext cx="10789920" cy="1097280"/>
          </a:xfrm>
          <a:prstGeom prst="rect">
            <a:avLst/>
          </a:prstGeom>
          <a:noFill/>
          <a:ln/>
        </p:spPr>
        <p:txBody>
          <a:bodyPr wrap="square" rtlCol="0" anchor="ctr"/>
          <a:lstStyle/>
          <a:p>
            <a:pPr marL="0" indent="0">
              <a:buNone/>
            </a:pPr>
            <a:r>
              <a:rPr lang="en-US" sz="4400" b="1" dirty="0">
                <a:solidFill>
                  <a:srgbClr val="0F172A"/>
                </a:solidFill>
                <a:latin typeface="Calibri" pitchFamily="34" charset="0"/>
                <a:ea typeface="Calibri" pitchFamily="34" charset="-122"/>
                <a:cs typeface="Calibri" pitchFamily="34" charset="-120"/>
              </a:rPr>
              <a:t>Webinaire éducatif public</a:t>
            </a:r>
            <a:endParaRPr lang="en-US" sz="4400" dirty="0"/>
          </a:p>
          <a:p>
            <a:pPr marL="0" indent="0">
              <a:buNone/>
            </a:pPr>
            <a:r>
              <a:rPr lang="en-US" sz="4400" b="1" dirty="0">
                <a:solidFill>
                  <a:srgbClr val="0F172A"/>
                </a:solidFill>
                <a:latin typeface="Calibri" pitchFamily="34" charset="0"/>
                <a:ea typeface="Calibri" pitchFamily="34" charset="-122"/>
                <a:cs typeface="Calibri" pitchFamily="34" charset="-120"/>
              </a:rPr>
              <a:t>Littératie en sécurité de l’IA</a:t>
            </a:r>
            <a:endParaRPr lang="en-US" sz="4400" dirty="0"/>
          </a:p>
        </p:txBody>
      </p:sp>
      <p:sp>
        <p:nvSpPr>
          <p:cNvPr id="4" name="Shape 2"/>
          <p:cNvSpPr/>
          <p:nvPr/>
        </p:nvSpPr>
        <p:spPr>
          <a:xfrm>
            <a:off x="822960" y="2514600"/>
            <a:ext cx="10789920" cy="237744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1143000" y="2788920"/>
            <a:ext cx="10149840" cy="1828800"/>
          </a:xfrm>
          <a:prstGeom prst="rect">
            <a:avLst/>
          </a:prstGeom>
          <a:noFill/>
          <a:ln/>
        </p:spPr>
        <p:txBody>
          <a:bodyPr wrap="square" rtlCol="0" anchor="ctr"/>
          <a:lstStyle/>
          <a:p>
            <a:pPr marL="0" indent="0">
              <a:lnSpc>
                <a:spcPct val="112000"/>
              </a:lnSpc>
              <a:buNone/>
            </a:pPr>
            <a:r>
              <a:rPr lang="en-US" sz="1800" dirty="0">
                <a:solidFill>
                  <a:srgbClr val="334155"/>
                </a:solidFill>
                <a:latin typeface="Calibri" pitchFamily="34" charset="0"/>
                <a:ea typeface="Calibri" pitchFamily="34" charset="-122"/>
                <a:cs typeface="Calibri" pitchFamily="34" charset="-120"/>
              </a:rPr>
              <a:t>Fondation Intelligence / Intelligence Foundation</a:t>
            </a:r>
            <a:endParaRPr lang="en-US" sz="1800" dirty="0"/>
          </a:p>
          <a:p>
            <a:pPr marL="0" indent="0">
              <a:lnSpc>
                <a:spcPct val="112000"/>
              </a:lnSpc>
              <a:buNone/>
            </a:pPr>
            <a:r>
              <a:rPr lang="en-US" sz="1800" dirty="0">
                <a:solidFill>
                  <a:srgbClr val="334155"/>
                </a:solidFill>
                <a:latin typeface="Calibri" pitchFamily="34" charset="0"/>
                <a:ea typeface="Calibri" pitchFamily="34" charset="-122"/>
                <a:cs typeface="Calibri" pitchFamily="34" charset="-120"/>
              </a:rPr>
              <a:t>Organisme de bienfaisance enregistré (NE/BN : 855938502 RR0001)</a:t>
            </a:r>
            <a:endParaRPr lang="en-US" sz="1800" dirty="0"/>
          </a:p>
          <a:p>
            <a:pPr marL="0" indent="0">
              <a:lnSpc>
                <a:spcPct val="112000"/>
              </a:lnSpc>
              <a:buNone/>
            </a:pPr>
            <a:r>
              <a:rPr lang="en-US" sz="1800" dirty="0">
                <a:solidFill>
                  <a:srgbClr val="334155"/>
                </a:solidFill>
                <a:latin typeface="Calibri" pitchFamily="34" charset="0"/>
                <a:ea typeface="Calibri" pitchFamily="34" charset="-122"/>
                <a:cs typeface="Calibri" pitchFamily="34" charset="-120"/>
              </a:rPr>
              <a:t>Gratuit • Non commercial • Intérêt public</a:t>
            </a:r>
            <a:endParaRPr lang="en-US" sz="1800" dirty="0"/>
          </a:p>
          <a:p>
            <a:pPr marL="0" indent="0">
              <a:lnSpc>
                <a:spcPct val="112000"/>
              </a:lnSpc>
              <a:buNone/>
            </a:pPr>
            <a:r>
              <a:rPr lang="en-US" sz="1800" dirty="0">
                <a:solidFill>
                  <a:srgbClr val="334155"/>
                </a:solidFill>
                <a:latin typeface="Calibri" pitchFamily="34" charset="0"/>
                <a:ea typeface="Calibri" pitchFamily="34" charset="-122"/>
                <a:cs typeface="Calibri" pitchFamily="34" charset="-120"/>
              </a:rPr>
              <a:t>Ressources : https://fondationintelligence.github.io/</a:t>
            </a:r>
            <a:endParaRPr lang="en-US" sz="1800" dirty="0"/>
          </a:p>
        </p:txBody>
      </p:sp>
      <p:sp>
        <p:nvSpPr>
          <p:cNvPr id="6" name="Text 4"/>
          <p:cNvSpPr/>
          <p:nvPr/>
        </p:nvSpPr>
        <p:spPr>
          <a:xfrm>
            <a:off x="822960" y="5989320"/>
            <a:ext cx="10789920" cy="320040"/>
          </a:xfrm>
          <a:prstGeom prst="rect">
            <a:avLst/>
          </a:prstGeom>
          <a:noFill/>
          <a:ln/>
        </p:spPr>
        <p:txBody>
          <a:bodyPr wrap="square" rtlCol="0" anchor="ctr"/>
          <a:lstStyle/>
          <a:p>
            <a:pPr marL="0" indent="0">
              <a:buNone/>
            </a:pPr>
            <a:r>
              <a:rPr lang="en-US" sz="1400" dirty="0">
                <a:solidFill>
                  <a:srgbClr val="64748B"/>
                </a:solidFill>
                <a:latin typeface="Calibri" pitchFamily="34" charset="0"/>
                <a:ea typeface="Calibri" pitchFamily="34" charset="-122"/>
                <a:cs typeface="Calibri" pitchFamily="34" charset="-120"/>
              </a:rPr>
              <a:t>Animateurs : Vincent Boucher &amp; Stéphanie Tessier  •  Enregistrement prévu : lundi 22 décembre 2025</a:t>
            </a:r>
            <a:endParaRPr lang="en-US" sz="1400" dirty="0"/>
          </a:p>
        </p:txBody>
      </p:sp>
      <p:sp>
        <p:nvSpPr>
          <p:cNvPr id="7" name="Text 5"/>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8" name="Text 6"/>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1</a:t>
            </a: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Mission &amp; cadre non commercial</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Avancement de l’éducation du public (intérêt général)</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Gratuit : accès public aux modules, exercices, quiz et corrigés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Non commercial : </a:t>
            </a:r>
            <a:r>
              <a:rPr lang="en-US" sz="2200" dirty="0" err="1">
                <a:solidFill>
                  <a:srgbClr val="334155"/>
                </a:solidFill>
                <a:latin typeface="Calibri" pitchFamily="34" charset="0"/>
                <a:ea typeface="Calibri" pitchFamily="34" charset="-122"/>
                <a:cs typeface="Calibri" pitchFamily="34" charset="-120"/>
              </a:rPr>
              <a:t>aucune</a:t>
            </a:r>
            <a:r>
              <a:rPr lang="en-US" sz="2200" dirty="0">
                <a:solidFill>
                  <a:srgbClr val="334155"/>
                </a:solidFill>
                <a:latin typeface="Calibri" pitchFamily="34" charset="0"/>
                <a:ea typeface="Calibri" pitchFamily="34" charset="-122"/>
                <a:cs typeface="Calibri" pitchFamily="34" charset="-120"/>
              </a:rPr>
              <a:t> </a:t>
            </a:r>
            <a:r>
              <a:rPr lang="en-US" sz="2200" dirty="0" err="1">
                <a:solidFill>
                  <a:srgbClr val="334155"/>
                </a:solidFill>
                <a:latin typeface="Calibri" pitchFamily="34" charset="0"/>
                <a:ea typeface="Calibri" pitchFamily="34" charset="-122"/>
                <a:cs typeface="Calibri" pitchFamily="34" charset="-120"/>
              </a:rPr>
              <a:t>monétisation</a:t>
            </a:r>
            <a:r>
              <a:rPr lang="en-US" sz="2200" dirty="0">
                <a:solidFill>
                  <a:srgbClr val="334155"/>
                </a:solidFill>
                <a:latin typeface="Calibri" pitchFamily="34" charset="0"/>
                <a:ea typeface="Calibri" pitchFamily="34" charset="-122"/>
                <a:cs typeface="Calibri" pitchFamily="34" charset="-120"/>
              </a:rPr>
              <a:t> par la </a:t>
            </a:r>
            <a:r>
              <a:rPr lang="en-US" sz="2200" dirty="0" err="1">
                <a:solidFill>
                  <a:srgbClr val="334155"/>
                </a:solidFill>
                <a:latin typeface="Calibri" pitchFamily="34" charset="0"/>
                <a:ea typeface="Calibri" pitchFamily="34" charset="-122"/>
                <a:cs typeface="Calibri" pitchFamily="34" charset="-120"/>
              </a:rPr>
              <a:t>Fondation</a:t>
            </a:r>
            <a:r>
              <a:rPr lang="en-US" sz="2200" dirty="0">
                <a:solidFill>
                  <a:srgbClr val="334155"/>
                </a:solidFill>
                <a:latin typeface="Calibri" pitchFamily="34" charset="0"/>
                <a:ea typeface="Calibri" pitchFamily="34" charset="-122"/>
                <a:cs typeface="Calibri" pitchFamily="34" charset="-120"/>
              </a:rPr>
              <a:t>, aucune vente, aucun avantage privé</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Sécurité : pas d’instructions nuisibles; refus + alternatives légitimes</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2</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Objectifs d’apprentissage</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Comprendre limites, incertitude, biais, robustesse et risques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Appliquer : Objectif → Scénarios → Critères → Décision</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Choisir des garde‑fous (vérification, limites, supervision, trace)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Comprendre interprétabilité, red teaming (cadre sûr) et gouvernance</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3</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Structure du programme (méthode pédagogique)</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Objectifs → Contenu progressif → Exercice → Quiz → Corrigé</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Traçabilité : journal public + historique de versions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Séances publiques : replay + supports publiés (slides/fiche/quiz)</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Approche proportionnée : claire, reproductible, orientée sécurité</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4</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Module 0 — Méthode d’évaluation (4 étapes)</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1) Objectif : ce qu’on veut + ce qu’on ne veut pas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2) Scénarios : normal + au moins un cas difficile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3) Critères : exactitude, prudence, transparence, vie privée, sécurité</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4) Décision : acceptable / avec garde‑fous / non acceptable</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5</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Module 1 — Fondamentaux : limites &amp; risques</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Hallucination, biais, incertitude, robustesse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Règle : réponse convaincante ≠ preuve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Risques : information, sécurité, vie privée, dérives d’usage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Garde‑fous : vérification, limites, supervision, journalisation</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6</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Exercice guidé — Refus sécurisé</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Refus clair (sans ambiguïté)</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Raison neutre + rappel sécurité / légalité</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Alternatives légitimes + prévention</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Aucune collecte de données personnelles; ton respectueux</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7</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411480"/>
          </a:xfrm>
          <a:prstGeom prst="rect">
            <a:avLst/>
          </a:prstGeom>
          <a:solidFill>
            <a:srgbClr val="0F172A"/>
          </a:solidFill>
          <a:ln w="12700">
            <a:solidFill>
              <a:srgbClr val="0F172A"/>
            </a:solidFill>
            <a:prstDash val="solid"/>
          </a:ln>
        </p:spPr>
        <p:txBody>
          <a:bodyPr/>
          <a:lstStyle/>
          <a:p>
            <a:endParaRPr lang="en-US"/>
          </a:p>
        </p:txBody>
      </p:sp>
      <p:sp>
        <p:nvSpPr>
          <p:cNvPr id="3" name="Text 1"/>
          <p:cNvSpPr/>
          <p:nvPr/>
        </p:nvSpPr>
        <p:spPr>
          <a:xfrm>
            <a:off x="594360" y="594360"/>
            <a:ext cx="11064240" cy="594360"/>
          </a:xfrm>
          <a:prstGeom prst="rect">
            <a:avLst/>
          </a:prstGeom>
          <a:noFill/>
          <a:ln/>
        </p:spPr>
        <p:txBody>
          <a:bodyPr wrap="square"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Module 2 — Évaluation &amp; audit (trace)</a:t>
            </a:r>
            <a:endParaRPr lang="en-US" sz="300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blurRad="25400" dist="19050" dir="2700000" algn="bl" rotWithShape="0">
              <a:srgbClr val="000000">
                <a:alpha val="10000"/>
              </a:srgbClr>
            </a:outerShdw>
          </a:effectLst>
        </p:spPr>
        <p:txBody>
          <a:bodyPr/>
          <a:lstStyle/>
          <a:p>
            <a:endParaRPr lang="en-US"/>
          </a:p>
        </p:txBody>
      </p:sp>
      <p:sp>
        <p:nvSpPr>
          <p:cNvPr id="5" name="Text 3"/>
          <p:cNvSpPr/>
          <p:nvPr/>
        </p:nvSpPr>
        <p:spPr>
          <a:xfrm>
            <a:off x="960120" y="1737360"/>
            <a:ext cx="10287000" cy="4389120"/>
          </a:xfrm>
          <a:prstGeom prst="rect">
            <a:avLst/>
          </a:prstGeom>
          <a:noFill/>
          <a:ln/>
        </p:spPr>
        <p:txBody>
          <a:bodyPr wrap="square" rtlCol="0" anchor="t"/>
          <a:lstStyle/>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Plan : objectif → scénarios → critères → résultats → décision</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Trace minimale : date, scénario, sortie, note, décision, garde‑fous</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Décision : vert / orange / rouge (selon risque)</a:t>
            </a:r>
            <a:endParaRPr lang="en-US" sz="2200" dirty="0"/>
          </a:p>
          <a:p>
            <a:pPr marL="317500" indent="-317500">
              <a:lnSpc>
                <a:spcPct val="105000"/>
              </a:lnSpc>
              <a:spcAft>
                <a:spcPts val="1000"/>
              </a:spcAft>
              <a:buSzPct val="100000"/>
              <a:buChar char="•"/>
            </a:pPr>
            <a:r>
              <a:rPr lang="en-US" sz="2200" dirty="0">
                <a:solidFill>
                  <a:srgbClr val="334155"/>
                </a:solidFill>
                <a:latin typeface="Calibri" pitchFamily="34" charset="0"/>
                <a:ea typeface="Calibri" pitchFamily="34" charset="-122"/>
                <a:cs typeface="Calibri" pitchFamily="34" charset="-120"/>
              </a:rPr>
              <a:t>But : réduire surprises, améliorer prudence et qualité</a:t>
            </a:r>
            <a:endParaRPr lang="en-US" sz="2200" dirty="0"/>
          </a:p>
        </p:txBody>
      </p:sp>
      <p:sp>
        <p:nvSpPr>
          <p:cNvPr id="6" name="Text 4"/>
          <p:cNvSpPr/>
          <p:nvPr/>
        </p:nvSpPr>
        <p:spPr>
          <a:xfrm>
            <a:off x="502920" y="6446520"/>
            <a:ext cx="10789920" cy="274320"/>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1050" dirty="0"/>
          </a:p>
        </p:txBody>
      </p:sp>
      <p:sp>
        <p:nvSpPr>
          <p:cNvPr id="7" name="Text 5"/>
          <p:cNvSpPr/>
          <p:nvPr/>
        </p:nvSpPr>
        <p:spPr>
          <a:xfrm>
            <a:off x="11475720" y="6446520"/>
            <a:ext cx="640080" cy="274320"/>
          </a:xfrm>
          <a:prstGeom prst="rect">
            <a:avLst/>
          </a:prstGeom>
          <a:noFill/>
          <a:ln/>
        </p:spPr>
        <p:txBody>
          <a:bodyPr wrap="square" rtlCol="0" anchor="ctr"/>
          <a:lstStyle/>
          <a:p>
            <a:pPr marL="0" indent="0" algn="r">
              <a:buNone/>
            </a:pPr>
            <a:r>
              <a:rPr lang="en-US" sz="1050" dirty="0">
                <a:solidFill>
                  <a:srgbClr val="64748B"/>
                </a:solidFill>
                <a:latin typeface="Calibri" pitchFamily="34" charset="0"/>
                <a:ea typeface="Calibri" pitchFamily="34" charset="-122"/>
                <a:cs typeface="Calibri" pitchFamily="34" charset="-120"/>
              </a:rPr>
              <a:t>8</a:t>
            </a:r>
            <a:endParaRPr lang="en-US" sz="10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TotalTime>
  <Words>2938</Words>
  <Application>Microsoft Macintosh PowerPoint</Application>
  <PresentationFormat>Widescreen</PresentationFormat>
  <Paragraphs>141</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Fondation Intelligence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Fondation Intelligence / Intelligence Foundation</dc:creator>
  <cp:lastModifiedBy>Vincent Boucher</cp:lastModifiedBy>
  <cp:revision>4</cp:revision>
  <dcterms:created xsi:type="dcterms:W3CDTF">2025-12-19T02:34:01Z</dcterms:created>
  <dcterms:modified xsi:type="dcterms:W3CDTF">2025-12-24T00:19:48Z</dcterms:modified>
</cp:coreProperties>
</file>